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3" r:id="rId8"/>
    <p:sldId id="269" r:id="rId9"/>
    <p:sldId id="262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00"/>
    <a:srgbClr val="CC3300"/>
    <a:srgbClr val="CCCC00"/>
    <a:srgbClr val="00FFFF"/>
    <a:srgbClr val="9900CC"/>
    <a:srgbClr val="333300"/>
    <a:srgbClr val="FFFF0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68" d="100"/>
          <a:sy n="68" d="100"/>
        </p:scale>
        <p:origin x="-3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8E1-8549-4D89-AD5A-2E2BFE7B829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E9F8-B46A-4321-9CD2-FA802E900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8E1-8549-4D89-AD5A-2E2BFE7B829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E9F8-B46A-4321-9CD2-FA802E900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8E1-8549-4D89-AD5A-2E2BFE7B829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E9F8-B46A-4321-9CD2-FA802E900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8E1-8549-4D89-AD5A-2E2BFE7B829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E9F8-B46A-4321-9CD2-FA802E900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8E1-8549-4D89-AD5A-2E2BFE7B829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E9F8-B46A-4321-9CD2-FA802E900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8E1-8549-4D89-AD5A-2E2BFE7B829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E9F8-B46A-4321-9CD2-FA802E900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8E1-8549-4D89-AD5A-2E2BFE7B829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E9F8-B46A-4321-9CD2-FA802E900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8E1-8549-4D89-AD5A-2E2BFE7B829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E9F8-B46A-4321-9CD2-FA802E900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8E1-8549-4D89-AD5A-2E2BFE7B829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E9F8-B46A-4321-9CD2-FA802E900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8E1-8549-4D89-AD5A-2E2BFE7B829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E9F8-B46A-4321-9CD2-FA802E900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8E1-8549-4D89-AD5A-2E2BFE7B829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E9F8-B46A-4321-9CD2-FA802E900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C88E1-8549-4D89-AD5A-2E2BFE7B829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E9F8-B46A-4321-9CD2-FA802E900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Unit planning using Brain Targeted Teaching model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Prepared by Mr. Alex Finoggenoff, ESOL Teacher at Barclay EMS 054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DSC025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Unit taught: Communities Count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Theme taught: Common Ground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Mr. Alex will teach a unit applying information obtained during the  Brain Targeted Teaching course.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Brain Target # 4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Activities for Teaching Declarative/Procedural Knowledge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Use Oxford Picture Dictionary to build topic vocabulary.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Use picture cards to demonstrate vocabulary knowledge.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Work with partner/group, talk about environment.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Watch and discuss video materials.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Prepare to read, read and respond to articles.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Grammar: There is/are; There was/were; Future Tense; adjectives that compare; helping verbs.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Brain Target # 4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Activities for Teaching Declarative/Procedural Knowledge</a:t>
            </a:r>
            <a:endParaRPr lang="en-US" sz="3200" dirty="0"/>
          </a:p>
        </p:txBody>
      </p:sp>
      <p:pic>
        <p:nvPicPr>
          <p:cNvPr id="5" name="Content Placeholder 4" descr="DSC025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Content Placeholder 7" descr="DSC025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Brain Target # 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Activities for Teaching Declarative/Procedural Knowledge</a:t>
            </a:r>
            <a:endParaRPr lang="en-US" sz="3600" dirty="0"/>
          </a:p>
        </p:txBody>
      </p:sp>
      <p:pic>
        <p:nvPicPr>
          <p:cNvPr id="4" name="Content Placeholder 3" descr="DSC025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Brain Target # 4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Activities for Teaching Declarative/Procedural Knowledge</a:t>
            </a:r>
            <a:endParaRPr lang="en-US" sz="3200" dirty="0"/>
          </a:p>
        </p:txBody>
      </p:sp>
      <p:pic>
        <p:nvPicPr>
          <p:cNvPr id="4" name="Content Placeholder 3" descr="DSC025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Brain Target # 4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Activities for Teaching Declarative/Procedural Knowledge</a:t>
            </a:r>
            <a:endParaRPr lang="en-US" sz="3200" dirty="0"/>
          </a:p>
        </p:txBody>
      </p:sp>
      <p:pic>
        <p:nvPicPr>
          <p:cNvPr id="4" name="Content Placeholder 3" descr="DSC025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Brain Target # 5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Activities for Extension and Application of Knowledge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Patriotic Bracelets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7" name="Content Placeholder 6" descr="DSC025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67000"/>
            <a:ext cx="4040188" cy="30301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Collage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8" name="Content Placeholder 7" descr="DSC0253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Brain Target # 6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Evaluating Learning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hand-ok-256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4309" y="1600200"/>
            <a:ext cx="3204382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Participation in daily discussions.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Work with media and printed text.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Respond to the reading.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Identify main idea.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Short written/verbal presentation.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Materials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FF"/>
                </a:solidFill>
              </a:rPr>
              <a:t>Hampton-Brown High Point Level A</a:t>
            </a:r>
          </a:p>
          <a:p>
            <a:r>
              <a:rPr lang="en-US" sz="2800" dirty="0" smtClean="0">
                <a:solidFill>
                  <a:srgbClr val="FF00FF"/>
                </a:solidFill>
              </a:rPr>
              <a:t>Oxford Picture Dictionary</a:t>
            </a:r>
          </a:p>
          <a:p>
            <a:r>
              <a:rPr lang="en-US" sz="2800" dirty="0" smtClean="0">
                <a:solidFill>
                  <a:srgbClr val="FF00FF"/>
                </a:solidFill>
              </a:rPr>
              <a:t>Media: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FF"/>
                </a:solidFill>
              </a:rPr>
              <a:t>“Common Ground”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FF"/>
                </a:solidFill>
              </a:rPr>
              <a:t>“Banjo Frogs”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FF"/>
                </a:solidFill>
              </a:rPr>
              <a:t>“Turtle World”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FF"/>
                </a:solidFill>
              </a:rPr>
              <a:t>“Possum’s Rest”</a:t>
            </a:r>
          </a:p>
          <a:p>
            <a:r>
              <a:rPr lang="en-US" sz="2800" dirty="0" smtClean="0">
                <a:solidFill>
                  <a:srgbClr val="FF00FF"/>
                </a:solidFill>
              </a:rPr>
              <a:t>National Geographic magazines</a:t>
            </a:r>
          </a:p>
          <a:p>
            <a:r>
              <a:rPr lang="en-US" sz="2800" dirty="0" smtClean="0">
                <a:solidFill>
                  <a:srgbClr val="FF00FF"/>
                </a:solidFill>
              </a:rPr>
              <a:t>Plastic bottle caps  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AND…..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DSC025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199"/>
            <a:ext cx="7772400" cy="200025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Brain Target #1</a:t>
            </a:r>
            <a:b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Emotional Connection</a:t>
            </a:r>
            <a:b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FF0000"/>
                </a:solidFill>
              </a:rPr>
              <a:t>Usage of an “ice-breaker”;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Personal connection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Each lesson starts with a demonstration and discussion of a short educational “warm up” movie.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Students are engaged in discussion to share personal experience.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" name="Picture 4" descr="afraid-24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1981200"/>
          </a:xfrm>
          <a:prstGeom prst="rect">
            <a:avLst/>
          </a:prstGeom>
        </p:spPr>
      </p:pic>
      <p:pic>
        <p:nvPicPr>
          <p:cNvPr id="6" name="Picture 5" descr="happy-24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0"/>
            <a:ext cx="1371600" cy="1981200"/>
          </a:xfrm>
          <a:prstGeom prst="rect">
            <a:avLst/>
          </a:prstGeom>
        </p:spPr>
      </p:pic>
      <p:pic>
        <p:nvPicPr>
          <p:cNvPr id="7" name="Picture 6" descr="to-be-in-love-239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48200"/>
            <a:ext cx="1676400" cy="2209800"/>
          </a:xfrm>
          <a:prstGeom prst="rect">
            <a:avLst/>
          </a:prstGeom>
        </p:spPr>
      </p:pic>
      <p:pic>
        <p:nvPicPr>
          <p:cNvPr id="8" name="Picture 7" descr="angry-24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6200" y="4724400"/>
            <a:ext cx="1447800" cy="2133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Brain Target # 2</a:t>
            </a:r>
            <a:b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Physical Environment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DSC025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Small, cozy classroom.</a:t>
            </a:r>
          </a:p>
          <a:p>
            <a:pPr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Small-group setting.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Horseshoe table.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Community, environment and the world related visual supports and educational materials.</a:t>
            </a:r>
          </a:p>
          <a:p>
            <a:pPr>
              <a:buNone/>
            </a:pPr>
            <a:endParaRPr lang="en-US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Brain Target # 2</a:t>
            </a:r>
            <a:b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Physical Environment</a:t>
            </a:r>
            <a:endParaRPr lang="en-US" sz="3200" dirty="0"/>
          </a:p>
        </p:txBody>
      </p:sp>
      <p:pic>
        <p:nvPicPr>
          <p:cNvPr id="5" name="Content Placeholder 4" descr="DSC025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Content Placeholder 5" descr="DSC025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Brain Target # 2</a:t>
            </a:r>
            <a:b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Physical Environment</a:t>
            </a:r>
            <a:endParaRPr lang="en-US" sz="3200" dirty="0"/>
          </a:p>
        </p:txBody>
      </p:sp>
      <p:pic>
        <p:nvPicPr>
          <p:cNvPr id="5" name="Content Placeholder 4" descr="DSC025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Content Placeholder 5" descr="DSC025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Brain Target # 2</a:t>
            </a:r>
            <a:b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Physical Environment</a:t>
            </a:r>
            <a:endParaRPr lang="en-US" sz="3200" dirty="0"/>
          </a:p>
        </p:txBody>
      </p:sp>
      <p:pic>
        <p:nvPicPr>
          <p:cNvPr id="5" name="Content Placeholder 4" descr="DSC025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DSC025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Brain Target # 3</a:t>
            </a:r>
            <a:b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Concept Map/Advanced organizer</a:t>
            </a:r>
            <a:b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Introductory Activity/Assessment of prior knowledge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 descr="DSC025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7" name="Content Placeholder 6" descr="DSC025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Concept map/Advanced Organizer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581400" y="3200400"/>
            <a:ext cx="2057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Communities count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62600" y="2286000"/>
            <a:ext cx="1447800" cy="762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BT # 1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Emotional Connection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1600200"/>
            <a:ext cx="990600" cy="53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B050"/>
                </a:solidFill>
              </a:rPr>
              <a:t>Warm-up movie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200" y="1600200"/>
            <a:ext cx="990600" cy="53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B050"/>
                </a:solidFill>
              </a:rPr>
              <a:t>Discuss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48600" y="1600200"/>
            <a:ext cx="1066800" cy="68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Share personal experience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029200" y="28194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5257800" y="2209800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162800" y="2209800"/>
            <a:ext cx="304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162800" y="2438400"/>
            <a:ext cx="838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867400" y="3505200"/>
            <a:ext cx="15240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BT # 2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Physical Environment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0" y="3048000"/>
            <a:ext cx="1143000" cy="68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B0F0"/>
                </a:solidFill>
              </a:rPr>
              <a:t>Small-group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0" y="3962400"/>
            <a:ext cx="1143000" cy="68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B0F0"/>
                </a:solidFill>
              </a:rPr>
              <a:t>Visual supports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0" y="4876800"/>
            <a:ext cx="1143000" cy="68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rgbClr val="00B0F0"/>
                </a:solidFill>
              </a:rPr>
              <a:t>Educational materials</a:t>
            </a:r>
            <a:endParaRPr lang="en-US" sz="1500" dirty="0">
              <a:solidFill>
                <a:srgbClr val="00B0F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105400" y="4191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239000" y="3124200"/>
            <a:ext cx="304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086600" y="4419600"/>
            <a:ext cx="381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6858000" y="4495800"/>
            <a:ext cx="6096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562600" y="4800600"/>
            <a:ext cx="15240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FF"/>
                </a:solidFill>
              </a:rPr>
              <a:t>BT #3</a:t>
            </a:r>
          </a:p>
          <a:p>
            <a:pPr algn="ctr"/>
            <a:r>
              <a:rPr lang="en-US" dirty="0" smtClean="0">
                <a:solidFill>
                  <a:srgbClr val="FF00FF"/>
                </a:solidFill>
              </a:rPr>
              <a:t>Concept map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810000" y="4953000"/>
            <a:ext cx="16002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BT #4</a:t>
            </a: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Activities for teaching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953000" y="4343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33400" y="4953000"/>
            <a:ext cx="1447800" cy="76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Build vocabulary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3400" y="3962400"/>
            <a:ext cx="1447800" cy="76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Use picture cards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3400" y="5867400"/>
            <a:ext cx="1447800" cy="76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Watch and discuss media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09800" y="3962400"/>
            <a:ext cx="1371600" cy="76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Read selection using reading strategies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09800" y="4953000"/>
            <a:ext cx="1371600" cy="76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English Grammar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0800000" flipV="1">
            <a:off x="3810000" y="4343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715000" y="5867400"/>
            <a:ext cx="3048000" cy="68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FF00FF"/>
              </a:solidFill>
            </a:endParaRPr>
          </a:p>
          <a:p>
            <a:pPr algn="ctr"/>
            <a:endParaRPr lang="en-US" sz="1400" dirty="0" smtClean="0">
              <a:solidFill>
                <a:srgbClr val="FF00FF"/>
              </a:solidFill>
            </a:endParaRPr>
          </a:p>
          <a:p>
            <a:pPr algn="ctr"/>
            <a:endParaRPr lang="en-US" sz="1400" dirty="0" smtClean="0">
              <a:solidFill>
                <a:srgbClr val="FF00FF"/>
              </a:solidFill>
            </a:endParaRPr>
          </a:p>
          <a:p>
            <a:pPr algn="ctr"/>
            <a:r>
              <a:rPr lang="en-US" sz="1400" dirty="0" smtClean="0">
                <a:solidFill>
                  <a:srgbClr val="FF00FF"/>
                </a:solidFill>
              </a:rPr>
              <a:t>Introductory Activity/Prior Knowledge</a:t>
            </a:r>
          </a:p>
          <a:p>
            <a:pPr algn="ctr"/>
            <a:r>
              <a:rPr lang="en-US" sz="1400" dirty="0" smtClean="0">
                <a:solidFill>
                  <a:srgbClr val="FF00FF"/>
                </a:solidFill>
              </a:rPr>
              <a:t>Explore the picture, fill in a Categorizing Chart</a:t>
            </a:r>
          </a:p>
          <a:p>
            <a:pPr algn="ctr"/>
            <a:endParaRPr lang="en-US" sz="1600" dirty="0" smtClean="0">
              <a:solidFill>
                <a:srgbClr val="FF00FF"/>
              </a:solidFill>
            </a:endParaRPr>
          </a:p>
          <a:p>
            <a:pPr algn="ctr"/>
            <a:endParaRPr lang="en-US" sz="1600" dirty="0" smtClean="0">
              <a:solidFill>
                <a:srgbClr val="FF00FF"/>
              </a:solidFill>
            </a:endParaRPr>
          </a:p>
          <a:p>
            <a:pPr algn="ctr"/>
            <a:endParaRPr lang="en-US" sz="1600" dirty="0">
              <a:solidFill>
                <a:srgbClr val="FF00FF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16200000" flipH="1">
            <a:off x="7200900" y="5524500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981200" y="2514600"/>
            <a:ext cx="15240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9900CC"/>
                </a:solidFill>
              </a:rPr>
              <a:t>BT #5</a:t>
            </a:r>
          </a:p>
          <a:p>
            <a:pPr algn="ctr"/>
            <a:r>
              <a:rPr lang="en-US" sz="1600" dirty="0" smtClean="0">
                <a:solidFill>
                  <a:srgbClr val="9900CC"/>
                </a:solidFill>
              </a:rPr>
              <a:t>Application of Knowledge</a:t>
            </a:r>
            <a:endParaRPr lang="en-US" sz="1600" dirty="0">
              <a:solidFill>
                <a:srgbClr val="9900CC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7200" y="2057400"/>
            <a:ext cx="1295400" cy="76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9900CC"/>
                </a:solidFill>
              </a:rPr>
              <a:t>Create a collage</a:t>
            </a:r>
            <a:endParaRPr lang="en-US" sz="1600" dirty="0">
              <a:solidFill>
                <a:srgbClr val="9900CC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7200" y="2971800"/>
            <a:ext cx="1295400" cy="68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9900CC"/>
                </a:solidFill>
              </a:rPr>
              <a:t>Make bracelets</a:t>
            </a:r>
            <a:endParaRPr lang="en-US" sz="1600" dirty="0">
              <a:solidFill>
                <a:srgbClr val="9900CC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10800000">
            <a:off x="3657600" y="28194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>
            <a:off x="1981200" y="2209800"/>
            <a:ext cx="457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 flipV="1">
            <a:off x="2057400" y="3505200"/>
            <a:ext cx="457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3733800" y="2057400"/>
            <a:ext cx="1371600" cy="762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BT #6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Evaluating Learning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133600" y="1447800"/>
            <a:ext cx="1295400" cy="68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Participation with growing independence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57600" y="1219200"/>
            <a:ext cx="1371600" cy="68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Ability to work with media and written text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33400" y="1066800"/>
            <a:ext cx="1371600" cy="68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Writing/collage project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Brain Target # 3</a:t>
            </a:r>
            <a:b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Concept Map/Advanced organizer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Learning Goals</a:t>
            </a:r>
            <a:endParaRPr lang="en-US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Come to the idea that the entire population of the Earth is one large community.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Identify environmental problems and solutions.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Improve English vocabulary and grammar.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Language objectives</a:t>
            </a:r>
            <a:endParaRPr lang="en-US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Talk about the topic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Prepare to read/read/respond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Write a paragraph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401</Words>
  <Application>Microsoft Office PowerPoint</Application>
  <PresentationFormat>On-screen Show (4:3)</PresentationFormat>
  <Paragraphs>104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Unit planning using Brain Targeted Teaching model Prepared by Mr. Alex Finoggenoff, ESOL Teacher at Barclay EMS 054 </vt:lpstr>
      <vt:lpstr>Brain Target #1 Emotional Connection Usage of an “ice-breaker”; Personal connection </vt:lpstr>
      <vt:lpstr>Brain Target # 2 Physical Environment</vt:lpstr>
      <vt:lpstr>Brain Target # 2 Physical Environment</vt:lpstr>
      <vt:lpstr>Brain Target # 2 Physical Environment</vt:lpstr>
      <vt:lpstr>Brain Target # 2 Physical Environment</vt:lpstr>
      <vt:lpstr>Brain Target # 3 Concept Map/Advanced organizer Introductory Activity/Assessment of prior knowledge</vt:lpstr>
      <vt:lpstr>Concept map/Advanced Organizer</vt:lpstr>
      <vt:lpstr>Brain Target # 3 Concept Map/Advanced organizer</vt:lpstr>
      <vt:lpstr>Brain Target # 4 Activities for Teaching Declarative/Procedural Knowledge</vt:lpstr>
      <vt:lpstr>Brain Target # 4 Activities for Teaching Declarative/Procedural Knowledge</vt:lpstr>
      <vt:lpstr>Brain Target # 4 Activities for Teaching Declarative/Procedural Knowledge</vt:lpstr>
      <vt:lpstr>Brain Target # 4 Activities for Teaching Declarative/Procedural Knowledge</vt:lpstr>
      <vt:lpstr>Brain Target # 4 Activities for Teaching Declarative/Procedural Knowledge</vt:lpstr>
      <vt:lpstr>Brain Target # 5 Activities for Extension and Application of Knowledge</vt:lpstr>
      <vt:lpstr>Brain Target # 6 Evaluating Learning</vt:lpstr>
      <vt:lpstr>Materials</vt:lpstr>
      <vt:lpstr>AND…..</vt:lpstr>
    </vt:vector>
  </TitlesOfParts>
  <Company>BCPSS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Target #1 Emotional Connection Usage of an “ice-breaker”; Personal connection </dc:title>
  <dc:creator>afinoguenov</dc:creator>
  <cp:lastModifiedBy>mhardim1</cp:lastModifiedBy>
  <cp:revision>48</cp:revision>
  <dcterms:created xsi:type="dcterms:W3CDTF">2012-05-03T19:21:32Z</dcterms:created>
  <dcterms:modified xsi:type="dcterms:W3CDTF">2012-05-14T14:18:36Z</dcterms:modified>
</cp:coreProperties>
</file>